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1" r:id="rId1"/>
  </p:sldMasterIdLst>
  <p:sldIdLst>
    <p:sldId id="256" r:id="rId2"/>
  </p:sldIdLst>
  <p:sldSz cx="6299200" cy="8267700"/>
  <p:notesSz cx="6299200" cy="8267700"/>
  <p:embeddedFontLst>
    <p:embeddedFont>
      <p:font typeface="Trebuchet MS" pitchFamily="34" charset="0"/>
      <p:regular r:id="rId3"/>
      <p:bold r:id="rId4"/>
      <p:italic r:id="rId5"/>
      <p:boldItalic r:id="rId6"/>
    </p:embeddedFont>
    <p:embeddedFont>
      <p:font typeface="Verdana" pitchFamily="34" charset="0"/>
      <p:regular r:id="rId7"/>
      <p:bold r:id="rId8"/>
      <p:italic r:id="rId9"/>
      <p:boldItalic r:id="rId10"/>
    </p:embeddedFont>
    <p:embeddedFont>
      <p:font typeface="RLKSCD+Cambria-Bold" charset="0"/>
      <p:regular r:id="rId11"/>
      <p:bold r:id="rId12"/>
    </p:embeddedFont>
    <p:embeddedFont>
      <p:font typeface="RSBPGN+Cambria" charset="0"/>
      <p:regular r:id="rId13"/>
    </p:embeddedFont>
    <p:embeddedFont>
      <p:font typeface="Georgia" pitchFamily="18" charset="0"/>
      <p:regular r:id="rId14"/>
      <p:bold r:id="rId15"/>
      <p:italic r:id="rId16"/>
      <p:boldItalic r:id="rId17"/>
    </p:embeddedFont>
  </p:embeddedFontLst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  <p15:guide id="3" pos="36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7DD2"/>
    <a:srgbClr val="3C384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3348" y="-114"/>
      </p:cViewPr>
      <p:guideLst>
        <p:guide orient="horz" pos="3168"/>
        <p:guide pos="2448"/>
        <p:guide pos="36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presProps" Target="presProps.xml"/><Relationship Id="rId3" Type="http://schemas.openxmlformats.org/officeDocument/2006/relationships/font" Target="fonts/font1.fntdata"/><Relationship Id="rId21" Type="http://schemas.openxmlformats.org/officeDocument/2006/relationships/tableStyles" Target="tableStyles.xml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661787"/>
            <a:ext cx="6299200" cy="3605913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6299200" cy="466178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197508"/>
            <a:ext cx="6299200" cy="27559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929130"/>
            <a:ext cx="6299200" cy="615484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5281" y="6091125"/>
            <a:ext cx="3883274" cy="1063443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B44EA-5039-4617-BDE9-2ED0881604EE}" type="datetimeFigureOut">
              <a:rPr lang="x-none" smtClean="0"/>
              <a:pPr/>
              <a:t>05.03.2025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6AD19-48BA-48B9-8E27-08585217C2FB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3223" y="3776150"/>
            <a:ext cx="4943020" cy="2161762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12333" y="881887"/>
            <a:ext cx="4409440" cy="418896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4811" y="453913"/>
            <a:ext cx="1417320" cy="631510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9945" y="881887"/>
            <a:ext cx="3326842" cy="590086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787400" y="881888"/>
            <a:ext cx="4409440" cy="418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661787"/>
            <a:ext cx="6299200" cy="3605913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299200" cy="466178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197508"/>
            <a:ext cx="6299200" cy="27559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929130"/>
            <a:ext cx="6299200" cy="615484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0645" y="2619248"/>
            <a:ext cx="4110370" cy="2921478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3235" y="5554611"/>
            <a:ext cx="4113007" cy="1007193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87399" y="881887"/>
            <a:ext cx="2305507" cy="418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199994" y="881888"/>
            <a:ext cx="2305507" cy="418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400" y="881888"/>
            <a:ext cx="2305507" cy="77126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6664" y="1688172"/>
            <a:ext cx="2305507" cy="330708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01475" y="881888"/>
            <a:ext cx="2305507" cy="77126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99906" y="1686611"/>
            <a:ext cx="2305507" cy="330708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043" y="2664037"/>
            <a:ext cx="2504859" cy="151718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4422" y="881888"/>
            <a:ext cx="2767325" cy="590086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1083" y="4216795"/>
            <a:ext cx="2334410" cy="257930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661787"/>
            <a:ext cx="6299200" cy="3605913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299200" cy="466178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197508"/>
            <a:ext cx="6299200" cy="27559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929130"/>
            <a:ext cx="6299200" cy="615484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82898" y="1377950"/>
            <a:ext cx="2834640" cy="3770744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4767" y="1218197"/>
            <a:ext cx="2544834" cy="2607641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007" y="5382108"/>
            <a:ext cx="4397548" cy="13779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154843"/>
            <a:ext cx="6299200" cy="211285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299200" cy="615484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542900"/>
            <a:ext cx="6299200" cy="27559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929130"/>
            <a:ext cx="6299200" cy="615484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5377" y="5270891"/>
            <a:ext cx="4486396" cy="13779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400" y="882780"/>
            <a:ext cx="4409440" cy="4188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51960" y="7440931"/>
            <a:ext cx="1732280" cy="440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4960" y="7440931"/>
            <a:ext cx="2309707" cy="440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24667" y="7440931"/>
            <a:ext cx="1259840" cy="440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5B16B2B-8F81-4059-8B9E-59563651E779}"/>
              </a:ext>
            </a:extLst>
          </p:cNvPr>
          <p:cNvSpPr/>
          <p:nvPr/>
        </p:nvSpPr>
        <p:spPr>
          <a:xfrm>
            <a:off x="632722" y="4145093"/>
            <a:ext cx="2358919" cy="995407"/>
          </a:xfrm>
          <a:prstGeom prst="rect">
            <a:avLst/>
          </a:prstGeom>
          <a:noFill/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 sz="1502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7E20509B-6055-4382-B90B-6BF7B72E5974}"/>
              </a:ext>
            </a:extLst>
          </p:cNvPr>
          <p:cNvCxnSpPr>
            <a:cxnSpLocks/>
          </p:cNvCxnSpPr>
          <p:nvPr/>
        </p:nvCxnSpPr>
        <p:spPr>
          <a:xfrm>
            <a:off x="587968" y="3578152"/>
            <a:ext cx="5229607" cy="0"/>
          </a:xfrm>
          <a:prstGeom prst="line">
            <a:avLst/>
          </a:prstGeom>
          <a:noFill/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138669B7-8DFE-4615-A93D-B3DFF607D138}"/>
              </a:ext>
            </a:extLst>
          </p:cNvPr>
          <p:cNvCxnSpPr>
            <a:cxnSpLocks/>
          </p:cNvCxnSpPr>
          <p:nvPr/>
        </p:nvCxnSpPr>
        <p:spPr>
          <a:xfrm>
            <a:off x="649117" y="6796494"/>
            <a:ext cx="5229607" cy="0"/>
          </a:xfrm>
          <a:prstGeom prst="line">
            <a:avLst/>
          </a:prstGeom>
          <a:noFill/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A5976145-A214-4142-ABA8-7667629F7981}"/>
              </a:ext>
            </a:extLst>
          </p:cNvPr>
          <p:cNvSpPr/>
          <p:nvPr/>
        </p:nvSpPr>
        <p:spPr>
          <a:xfrm>
            <a:off x="3300064" y="7151517"/>
            <a:ext cx="2632668" cy="512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36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object 7">
            <a:extLst>
              <a:ext uri="{FF2B5EF4-FFF2-40B4-BE49-F238E27FC236}">
                <a16:creationId xmlns="" xmlns:a16="http://schemas.microsoft.com/office/drawing/2014/main" id="{EF908CFE-0B57-4C1D-BDA9-59FDB4CE43B6}"/>
              </a:ext>
            </a:extLst>
          </p:cNvPr>
          <p:cNvSpPr txBox="1"/>
          <p:nvPr/>
        </p:nvSpPr>
        <p:spPr>
          <a:xfrm>
            <a:off x="639955" y="3849143"/>
            <a:ext cx="1824353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91"/>
              </a:lnSpc>
            </a:pPr>
            <a:r>
              <a:rPr sz="1168" b="1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ОПИСАНИЕ ПРОЕКТА</a:t>
            </a:r>
          </a:p>
        </p:txBody>
      </p:sp>
      <p:sp>
        <p:nvSpPr>
          <p:cNvPr id="31" name="object 8">
            <a:extLst>
              <a:ext uri="{FF2B5EF4-FFF2-40B4-BE49-F238E27FC236}">
                <a16:creationId xmlns="" xmlns:a16="http://schemas.microsoft.com/office/drawing/2014/main" id="{E5265315-C5CF-4B26-BBF4-1262A2F89CDE}"/>
              </a:ext>
            </a:extLst>
          </p:cNvPr>
          <p:cNvSpPr txBox="1"/>
          <p:nvPr/>
        </p:nvSpPr>
        <p:spPr>
          <a:xfrm>
            <a:off x="3300064" y="3842224"/>
            <a:ext cx="2962255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91"/>
              </a:lnSpc>
            </a:pPr>
            <a:r>
              <a:rPr sz="1168" b="1" i="1" dirty="0" smtClean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ФИНАНСОВЫЕ </a:t>
            </a:r>
            <a:r>
              <a:rPr sz="1168" b="1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ПОКАЗАТЕЛИ</a:t>
            </a:r>
            <a:r>
              <a:rPr lang="ru-RU" sz="1168" b="1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sz="1168" b="1" i="1" dirty="0">
              <a:solidFill>
                <a:srgbClr val="4741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2" name="object 16">
            <a:extLst>
              <a:ext uri="{FF2B5EF4-FFF2-40B4-BE49-F238E27FC236}">
                <a16:creationId xmlns="" xmlns:a16="http://schemas.microsoft.com/office/drawing/2014/main" id="{8737A3D5-B6C7-4C1F-B30B-2F8DDD14F9B7}"/>
              </a:ext>
            </a:extLst>
          </p:cNvPr>
          <p:cNvSpPr txBox="1"/>
          <p:nvPr/>
        </p:nvSpPr>
        <p:spPr>
          <a:xfrm>
            <a:off x="639955" y="5441360"/>
            <a:ext cx="2383583" cy="3590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91"/>
              </a:lnSpc>
            </a:pPr>
            <a:r>
              <a:rPr sz="1168" b="1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ПРЕДЛОЖЕНИЯ</a:t>
            </a:r>
          </a:p>
          <a:p>
            <a:pPr>
              <a:lnSpc>
                <a:spcPts val="1272"/>
              </a:lnSpc>
            </a:pPr>
            <a:r>
              <a:rPr sz="1168" b="1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</a:t>
            </a:r>
            <a:r>
              <a:rPr sz="1168" b="1" i="1" dirty="0">
                <a:solidFill>
                  <a:srgbClr val="F0963B"/>
                </a:solidFill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 </a:t>
            </a:r>
            <a:r>
              <a:rPr sz="1168" b="1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СОТРУДНИЧЕСТВУ</a:t>
            </a:r>
          </a:p>
        </p:txBody>
      </p:sp>
      <p:sp>
        <p:nvSpPr>
          <p:cNvPr id="33" name="object 17">
            <a:extLst>
              <a:ext uri="{FF2B5EF4-FFF2-40B4-BE49-F238E27FC236}">
                <a16:creationId xmlns="" xmlns:a16="http://schemas.microsoft.com/office/drawing/2014/main" id="{2B52B923-9940-40BC-B5E6-A8DD3CA67AA5}"/>
              </a:ext>
            </a:extLst>
          </p:cNvPr>
          <p:cNvSpPr txBox="1"/>
          <p:nvPr/>
        </p:nvSpPr>
        <p:spPr>
          <a:xfrm>
            <a:off x="663024" y="6939593"/>
            <a:ext cx="2133809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90">
              <a:lnSpc>
                <a:spcPts val="1491"/>
              </a:lnSpc>
            </a:pPr>
            <a:r>
              <a:rPr sz="1168" b="1" i="1" dirty="0">
                <a:solidFill>
                  <a:srgbClr val="2D2D2E"/>
                </a:solidFill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РЫНКИ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A32A1C91-ED36-434D-968B-B60201D637DE}"/>
              </a:ext>
            </a:extLst>
          </p:cNvPr>
          <p:cNvSpPr txBox="1"/>
          <p:nvPr/>
        </p:nvSpPr>
        <p:spPr>
          <a:xfrm>
            <a:off x="594474" y="7207700"/>
            <a:ext cx="2064318" cy="59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168"/>
              </a:lnSpc>
              <a:spcBef>
                <a:spcPts val="255"/>
              </a:spcBef>
            </a:pPr>
            <a:r>
              <a:rPr lang="ru-RU" sz="1100" i="1" dirty="0" smtClean="0">
                <a:solidFill>
                  <a:srgbClr val="2D2D2E"/>
                </a:solidFill>
                <a:latin typeface="Verdana" panose="020B0604030504040204" pitchFamily="34" charset="0"/>
                <a:ea typeface="Verdana" panose="020B0604030504040204" pitchFamily="34" charset="0"/>
                <a:cs typeface="RSBPGN+Cambria"/>
              </a:rPr>
              <a:t>Внутренний рынок, страны </a:t>
            </a:r>
            <a:r>
              <a:rPr lang="ru-RU" sz="1100" i="1" dirty="0" smtClean="0">
                <a:solidFill>
                  <a:srgbClr val="2D2D2E"/>
                </a:solidFill>
                <a:latin typeface="Verdana" panose="020B0604030504040204" pitchFamily="34" charset="0"/>
                <a:ea typeface="Verdana" panose="020B0604030504040204" pitchFamily="34" charset="0"/>
                <a:cs typeface="RSBPGN+Cambria"/>
              </a:rPr>
              <a:t>ЕАЭС</a:t>
            </a:r>
          </a:p>
          <a:p>
            <a:pPr>
              <a:lnSpc>
                <a:spcPts val="1168"/>
              </a:lnSpc>
              <a:spcBef>
                <a:spcPts val="255"/>
              </a:spcBef>
            </a:pPr>
            <a:endParaRPr lang="ru-RU" sz="1100" i="1" dirty="0">
              <a:solidFill>
                <a:srgbClr val="2D2D2E"/>
              </a:solidFill>
              <a:latin typeface="Verdana" panose="020B0604030504040204" pitchFamily="34" charset="0"/>
              <a:ea typeface="Verdana" panose="020B0604030504040204" pitchFamily="34" charset="0"/>
              <a:cs typeface="RSBPGN+Cambria"/>
            </a:endParaRPr>
          </a:p>
        </p:txBody>
      </p:sp>
      <p:sp>
        <p:nvSpPr>
          <p:cNvPr id="40" name="object 10">
            <a:extLst>
              <a:ext uri="{FF2B5EF4-FFF2-40B4-BE49-F238E27FC236}">
                <a16:creationId xmlns="" xmlns:a16="http://schemas.microsoft.com/office/drawing/2014/main" id="{3F8C7E8F-1D34-46D5-AD00-7D200D659990}"/>
              </a:ext>
            </a:extLst>
          </p:cNvPr>
          <p:cNvSpPr txBox="1"/>
          <p:nvPr/>
        </p:nvSpPr>
        <p:spPr>
          <a:xfrm>
            <a:off x="4194894" y="4374899"/>
            <a:ext cx="2006627" cy="166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78"/>
              </a:lnSpc>
            </a:pPr>
            <a:r>
              <a:rPr lang="ru-RU" sz="1085" i="1" dirty="0" smtClean="0">
                <a:solidFill>
                  <a:srgbClr val="2D2D2E"/>
                </a:solidFill>
                <a:latin typeface="Verdana" panose="020B0604030504040204" pitchFamily="34" charset="0"/>
                <a:ea typeface="Verdana" panose="020B0604030504040204" pitchFamily="34" charset="0"/>
                <a:cs typeface="HPAOHL+Cambria"/>
              </a:rPr>
              <a:t>Простой </a:t>
            </a:r>
            <a:r>
              <a:rPr lang="ru-RU" sz="1085" i="1" dirty="0">
                <a:solidFill>
                  <a:srgbClr val="2D2D2E"/>
                </a:solidFill>
                <a:latin typeface="Verdana" panose="020B0604030504040204" pitchFamily="34" charset="0"/>
                <a:ea typeface="Verdana" panose="020B0604030504040204" pitchFamily="34" charset="0"/>
                <a:cs typeface="HPAOHL+Cambria"/>
              </a:rPr>
              <a:t>срок окупаемости</a:t>
            </a:r>
            <a:endParaRPr sz="1085" i="1" dirty="0">
              <a:solidFill>
                <a:srgbClr val="2D2D2E"/>
              </a:solidFill>
              <a:latin typeface="Verdana" panose="020B0604030504040204" pitchFamily="34" charset="0"/>
              <a:ea typeface="Verdana" panose="020B0604030504040204" pitchFamily="34" charset="0"/>
              <a:cs typeface="HPAOHL+Cambria"/>
            </a:endParaRPr>
          </a:p>
        </p:txBody>
      </p:sp>
      <p:sp>
        <p:nvSpPr>
          <p:cNvPr id="41" name="object 18">
            <a:extLst>
              <a:ext uri="{FF2B5EF4-FFF2-40B4-BE49-F238E27FC236}">
                <a16:creationId xmlns="" xmlns:a16="http://schemas.microsoft.com/office/drawing/2014/main" id="{CCF82957-14D1-478D-8232-3BFABAE14158}"/>
              </a:ext>
            </a:extLst>
          </p:cNvPr>
          <p:cNvSpPr txBox="1"/>
          <p:nvPr/>
        </p:nvSpPr>
        <p:spPr>
          <a:xfrm>
            <a:off x="4194894" y="6008162"/>
            <a:ext cx="2253590" cy="500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78"/>
              </a:lnSpc>
            </a:pPr>
            <a:r>
              <a:rPr lang="ru-RU" sz="1085" i="1" dirty="0" smtClean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HPAOHL+Cambria"/>
              </a:rPr>
              <a:t>Годовая </a:t>
            </a:r>
            <a:r>
              <a:rPr lang="ru-RU" sz="1085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HPAOHL+Cambria"/>
              </a:rPr>
              <a:t>выручка после выхода на проектную мощность (без НДС)</a:t>
            </a:r>
            <a:endParaRPr sz="1085" i="1" dirty="0">
              <a:solidFill>
                <a:srgbClr val="2D2D2E"/>
              </a:solidFill>
              <a:latin typeface="Verdana" panose="020B0604030504040204" pitchFamily="34" charset="0"/>
              <a:ea typeface="Verdana" panose="020B0604030504040204" pitchFamily="34" charset="0"/>
              <a:cs typeface="NRWRJB+Cambria"/>
            </a:endParaRPr>
          </a:p>
        </p:txBody>
      </p:sp>
      <p:sp>
        <p:nvSpPr>
          <p:cNvPr id="42" name="object 21">
            <a:extLst>
              <a:ext uri="{FF2B5EF4-FFF2-40B4-BE49-F238E27FC236}">
                <a16:creationId xmlns="" xmlns:a16="http://schemas.microsoft.com/office/drawing/2014/main" id="{E76435ED-068F-4509-928C-0FF97319269F}"/>
              </a:ext>
            </a:extLst>
          </p:cNvPr>
          <p:cNvSpPr txBox="1"/>
          <p:nvPr/>
        </p:nvSpPr>
        <p:spPr>
          <a:xfrm>
            <a:off x="4194894" y="5392558"/>
            <a:ext cx="1354578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78"/>
              </a:lnSpc>
            </a:pPr>
            <a:r>
              <a:rPr sz="1085" i="1" dirty="0" smtClean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RSBPGN+Cambria"/>
              </a:rPr>
              <a:t>Индекс </a:t>
            </a:r>
            <a:r>
              <a:rPr sz="1085" i="1" dirty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RSBPGN+Cambria"/>
              </a:rPr>
              <a:t>доходности</a:t>
            </a:r>
          </a:p>
        </p:txBody>
      </p:sp>
      <p:sp>
        <p:nvSpPr>
          <p:cNvPr id="43" name="object 10">
            <a:extLst>
              <a:ext uri="{FF2B5EF4-FFF2-40B4-BE49-F238E27FC236}">
                <a16:creationId xmlns="" xmlns:a16="http://schemas.microsoft.com/office/drawing/2014/main" id="{3B3E103C-BC5E-40C4-B414-F81AB29D527C}"/>
              </a:ext>
            </a:extLst>
          </p:cNvPr>
          <p:cNvSpPr txBox="1"/>
          <p:nvPr/>
        </p:nvSpPr>
        <p:spPr>
          <a:xfrm>
            <a:off x="4206522" y="4800884"/>
            <a:ext cx="2304729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78"/>
              </a:lnSpc>
            </a:pPr>
            <a:r>
              <a:rPr lang="ru-RU" sz="1085" i="1" dirty="0" smtClean="0">
                <a:solidFill>
                  <a:srgbClr val="2D2D2E"/>
                </a:solidFill>
                <a:latin typeface="Verdana" panose="020B0604030504040204" pitchFamily="34" charset="0"/>
                <a:ea typeface="Verdana" panose="020B0604030504040204" pitchFamily="34" charset="0"/>
                <a:cs typeface="HPAOHL+Cambria"/>
              </a:rPr>
              <a:t>Динамический  </a:t>
            </a:r>
            <a:r>
              <a:rPr lang="ru-RU" sz="1085" i="1" dirty="0">
                <a:solidFill>
                  <a:srgbClr val="2D2D2E"/>
                </a:solidFill>
                <a:latin typeface="Verdana" panose="020B0604030504040204" pitchFamily="34" charset="0"/>
                <a:ea typeface="Verdana" panose="020B0604030504040204" pitchFamily="34" charset="0"/>
                <a:cs typeface="HPAOHL+Cambria"/>
              </a:rPr>
              <a:t>срок окупаемости</a:t>
            </a:r>
            <a:endParaRPr sz="1085" i="1" dirty="0">
              <a:solidFill>
                <a:srgbClr val="2D2D2E"/>
              </a:solidFill>
              <a:latin typeface="Verdana" panose="020B0604030504040204" pitchFamily="34" charset="0"/>
              <a:ea typeface="Verdana" panose="020B0604030504040204" pitchFamily="34" charset="0"/>
              <a:cs typeface="HPAOHL+Cambria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="" xmlns:a16="http://schemas.microsoft.com/office/drawing/2014/main" id="{A46C17B9-9BDE-4EBC-9856-B3E71597CFD8}"/>
              </a:ext>
            </a:extLst>
          </p:cNvPr>
          <p:cNvSpPr/>
          <p:nvPr/>
        </p:nvSpPr>
        <p:spPr>
          <a:xfrm>
            <a:off x="639955" y="5892462"/>
            <a:ext cx="2375388" cy="388595"/>
          </a:xfrm>
          <a:prstGeom prst="rect">
            <a:avLst/>
          </a:prstGeom>
          <a:noFill/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 sz="1502"/>
          </a:p>
        </p:txBody>
      </p:sp>
      <p:sp>
        <p:nvSpPr>
          <p:cNvPr id="57" name="Прямоугольник 56">
            <a:extLst>
              <a:ext uri="{FF2B5EF4-FFF2-40B4-BE49-F238E27FC236}">
                <a16:creationId xmlns="" xmlns:a16="http://schemas.microsoft.com/office/drawing/2014/main" id="{9FC952E0-EACC-4201-A2FD-BEC1C98CCAE2}"/>
              </a:ext>
            </a:extLst>
          </p:cNvPr>
          <p:cNvSpPr/>
          <p:nvPr/>
        </p:nvSpPr>
        <p:spPr>
          <a:xfrm>
            <a:off x="619243" y="7151517"/>
            <a:ext cx="2340121" cy="512477"/>
          </a:xfrm>
          <a:prstGeom prst="rect">
            <a:avLst/>
          </a:prstGeom>
          <a:noFill/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 sz="1502"/>
          </a:p>
        </p:txBody>
      </p:sp>
      <p:sp>
        <p:nvSpPr>
          <p:cNvPr id="58" name="object 11">
            <a:extLst>
              <a:ext uri="{FF2B5EF4-FFF2-40B4-BE49-F238E27FC236}">
                <a16:creationId xmlns="" xmlns:a16="http://schemas.microsoft.com/office/drawing/2014/main" id="{7045E23C-51C6-4B4C-8B4B-CD07CBF5A128}"/>
              </a:ext>
            </a:extLst>
          </p:cNvPr>
          <p:cNvSpPr txBox="1"/>
          <p:nvPr/>
        </p:nvSpPr>
        <p:spPr>
          <a:xfrm>
            <a:off x="629320" y="4133850"/>
            <a:ext cx="2376264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i="1" dirty="0" smtClean="0">
                <a:solidFill>
                  <a:srgbClr val="47413F"/>
                </a:solidFill>
                <a:latin typeface="Verdana" panose="020B0604030504040204" pitchFamily="34" charset="0"/>
                <a:ea typeface="Verdana" panose="020B0604030504040204" pitchFamily="34" charset="0"/>
                <a:cs typeface="NRWRJB+Cambria"/>
              </a:rPr>
              <a:t>Установка оборудования для производства бордюрной ленты для оформления, ограждения клумб, газонов, декоративных водоемов и  т.п.</a:t>
            </a:r>
            <a:endParaRPr sz="1100" i="1" dirty="0">
              <a:solidFill>
                <a:srgbClr val="47413F"/>
              </a:solidFill>
              <a:latin typeface="Verdana" panose="020B0604030504040204" pitchFamily="34" charset="0"/>
              <a:ea typeface="Verdana" panose="020B0604030504040204" pitchFamily="34" charset="0"/>
              <a:cs typeface="NRWRJB+Cambria"/>
            </a:endParaRPr>
          </a:p>
        </p:txBody>
      </p:sp>
      <p:sp>
        <p:nvSpPr>
          <p:cNvPr id="59" name="object 19">
            <a:extLst>
              <a:ext uri="{FF2B5EF4-FFF2-40B4-BE49-F238E27FC236}">
                <a16:creationId xmlns="" xmlns:a16="http://schemas.microsoft.com/office/drawing/2014/main" id="{03386948-DE2B-483E-8B85-81DE234EA199}"/>
              </a:ext>
            </a:extLst>
          </p:cNvPr>
          <p:cNvSpPr txBox="1"/>
          <p:nvPr/>
        </p:nvSpPr>
        <p:spPr>
          <a:xfrm>
            <a:off x="687607" y="5914804"/>
            <a:ext cx="2007349" cy="3434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06"/>
              </a:lnSpc>
            </a:pPr>
            <a:r>
              <a:rPr lang="ru-RU" sz="1100" i="1" dirty="0" smtClean="0">
                <a:solidFill>
                  <a:srgbClr val="47413F"/>
                </a:solidFill>
                <a:latin typeface="Verdana" pitchFamily="34" charset="0"/>
                <a:ea typeface="Verdana" pitchFamily="34" charset="0"/>
                <a:cs typeface="RSBPGN+Cambria"/>
              </a:rPr>
              <a:t>Создание нового предпрития</a:t>
            </a:r>
          </a:p>
        </p:txBody>
      </p:sp>
      <p:sp>
        <p:nvSpPr>
          <p:cNvPr id="60" name="object 4">
            <a:extLst>
              <a:ext uri="{FF2B5EF4-FFF2-40B4-BE49-F238E27FC236}">
                <a16:creationId xmlns="" xmlns:a16="http://schemas.microsoft.com/office/drawing/2014/main" id="{606AC5D4-5A06-4632-8EAE-4DA451A87F66}"/>
              </a:ext>
            </a:extLst>
          </p:cNvPr>
          <p:cNvSpPr txBox="1"/>
          <p:nvPr/>
        </p:nvSpPr>
        <p:spPr>
          <a:xfrm>
            <a:off x="619243" y="179482"/>
            <a:ext cx="5097254" cy="2899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556"/>
              </a:lnSpc>
            </a:pPr>
            <a:r>
              <a:rPr lang="ru-RU" sz="1500" b="1" i="1" spc="-18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QILAMM+Cambria-Bold"/>
              </a:rPr>
              <a:t>Производство бордюрной ленты</a:t>
            </a:r>
            <a:endParaRPr lang="ru-RU" sz="1500" b="1" i="1" spc="-18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QILAMM+Cambria-Bold"/>
            </a:endParaRPr>
          </a:p>
        </p:txBody>
      </p:sp>
      <p:sp>
        <p:nvSpPr>
          <p:cNvPr id="62" name="object 22">
            <a:extLst>
              <a:ext uri="{FF2B5EF4-FFF2-40B4-BE49-F238E27FC236}">
                <a16:creationId xmlns="" xmlns:a16="http://schemas.microsoft.com/office/drawing/2014/main" id="{61ECD878-5588-4F81-8ED2-8B679767BBB4}"/>
              </a:ext>
            </a:extLst>
          </p:cNvPr>
          <p:cNvSpPr txBox="1"/>
          <p:nvPr/>
        </p:nvSpPr>
        <p:spPr>
          <a:xfrm>
            <a:off x="3567964" y="7207700"/>
            <a:ext cx="3781808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917"/>
              </a:lnSpc>
            </a:pPr>
            <a:r>
              <a:rPr lang="ru-RU" sz="1168" b="1" i="1" dirty="0" smtClean="0"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 </a:t>
            </a:r>
            <a:r>
              <a:rPr lang="ru-RU" sz="1168" b="1" i="1" dirty="0" smtClean="0"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0,1  </a:t>
            </a:r>
            <a:r>
              <a:rPr lang="ru-RU" sz="1168" b="1" i="1" dirty="0"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млн долл. США</a:t>
            </a:r>
          </a:p>
        </p:txBody>
      </p:sp>
      <p:sp>
        <p:nvSpPr>
          <p:cNvPr id="63" name="object 25">
            <a:extLst>
              <a:ext uri="{FF2B5EF4-FFF2-40B4-BE49-F238E27FC236}">
                <a16:creationId xmlns="" xmlns:a16="http://schemas.microsoft.com/office/drawing/2014/main" id="{6A6EFC76-12F1-4D78-908A-CB45FACA06CC}"/>
              </a:ext>
            </a:extLst>
          </p:cNvPr>
          <p:cNvSpPr txBox="1"/>
          <p:nvPr/>
        </p:nvSpPr>
        <p:spPr>
          <a:xfrm>
            <a:off x="3518582" y="7469454"/>
            <a:ext cx="2777004" cy="194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03"/>
              </a:lnSpc>
            </a:pPr>
            <a:r>
              <a:rPr lang="ru-RU" sz="1168" b="1" i="1" dirty="0" smtClean="0">
                <a:solidFill>
                  <a:srgbClr val="303030"/>
                </a:solidFill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 </a:t>
            </a:r>
            <a:r>
              <a:rPr lang="ru-RU" sz="1168" b="1" i="1" dirty="0">
                <a:solidFill>
                  <a:srgbClr val="303030"/>
                </a:solidFill>
                <a:latin typeface="Verdana" panose="020B0604030504040204" pitchFamily="34" charset="0"/>
                <a:ea typeface="Verdana" panose="020B0604030504040204" pitchFamily="34" charset="0"/>
                <a:cs typeface="RLKSCD+Cambria-Bold"/>
              </a:rPr>
              <a:t>ОБЪЕМ ИНВЕСТИЦИЙ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82722" y="4322321"/>
            <a:ext cx="661131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6"/>
              </a:lnSpc>
            </a:pP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3 года</a:t>
            </a:r>
            <a:endParaRPr lang="ru-RU" sz="1300" b="1" dirty="0">
              <a:solidFill>
                <a:srgbClr val="47413F"/>
              </a:solidFill>
              <a:latin typeface="RSBPGN+Cambria"/>
              <a:cs typeface="RSBPGN+Cambria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188064" y="4800884"/>
            <a:ext cx="1018458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6"/>
              </a:lnSpc>
            </a:pP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3,2 </a:t>
            </a: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года</a:t>
            </a:r>
            <a:endParaRPr lang="ru-RU" sz="1300" b="1" dirty="0">
              <a:solidFill>
                <a:srgbClr val="47413F"/>
              </a:solidFill>
              <a:latin typeface="RSBPGN+Cambria"/>
              <a:cs typeface="RSBPGN+Cambria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167870" y="5423337"/>
            <a:ext cx="579933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6"/>
              </a:lnSpc>
            </a:pP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1,03</a:t>
            </a:r>
            <a:endParaRPr lang="ru-RU" sz="1300" b="1" dirty="0">
              <a:solidFill>
                <a:srgbClr val="47413F"/>
              </a:solidFill>
              <a:latin typeface="RSBPGN+Cambria"/>
              <a:cs typeface="RSBPGN+Cambria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167869" y="6001137"/>
            <a:ext cx="120586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6"/>
              </a:lnSpc>
            </a:pP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0,06</a:t>
            </a:r>
          </a:p>
          <a:p>
            <a:pPr>
              <a:lnSpc>
                <a:spcPts val="1406"/>
              </a:lnSpc>
            </a:pP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Млн. </a:t>
            </a: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/>
            </a:r>
            <a:b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</a:br>
            <a:r>
              <a:rPr lang="ru-RU" sz="1300" b="1" dirty="0" smtClean="0">
                <a:solidFill>
                  <a:srgbClr val="47413F"/>
                </a:solidFill>
                <a:latin typeface="RSBPGN+Cambria"/>
                <a:cs typeface="RSBPGN+Cambria"/>
              </a:rPr>
              <a:t>долл. США</a:t>
            </a:r>
            <a:endParaRPr lang="ru-RU" sz="1300" b="1" dirty="0">
              <a:solidFill>
                <a:srgbClr val="47413F"/>
              </a:solidFill>
              <a:latin typeface="RSBPGN+Cambria"/>
              <a:cs typeface="RSBPGN+Cambria"/>
            </a:endParaRPr>
          </a:p>
        </p:txBody>
      </p:sp>
      <p:pic>
        <p:nvPicPr>
          <p:cNvPr id="27" name="Picture 2" descr="Ленточн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360" y="821482"/>
            <a:ext cx="4320480" cy="26642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7467667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943</TotalTime>
  <Words>74</Words>
  <Application>Microsoft Office PowerPoint</Application>
  <PresentationFormat>Произвольный</PresentationFormat>
  <Paragraphs>20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11" baseType="lpstr">
      <vt:lpstr>Arial</vt:lpstr>
      <vt:lpstr>Trebuchet MS</vt:lpstr>
      <vt:lpstr>Verdana</vt:lpstr>
      <vt:lpstr>RLKSCD+Cambria-Bold</vt:lpstr>
      <vt:lpstr>RSBPGN+Cambria</vt:lpstr>
      <vt:lpstr>HPAOHL+Cambria</vt:lpstr>
      <vt:lpstr>NRWRJB+Cambria</vt:lpstr>
      <vt:lpstr>QILAMM+Cambria-Bold</vt:lpstr>
      <vt:lpstr>Georgia</vt:lpstr>
      <vt:lpstr>Воздушный поток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doc2pdf</dc:creator>
  <cp:lastModifiedBy>Снежко</cp:lastModifiedBy>
  <cp:revision>59</cp:revision>
  <dcterms:modified xsi:type="dcterms:W3CDTF">2025-03-05T05:44:12Z</dcterms:modified>
</cp:coreProperties>
</file>